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5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ivlaw.r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99067" y="3099692"/>
            <a:ext cx="7766936" cy="1646302"/>
          </a:xfrm>
        </p:spPr>
        <p:txBody>
          <a:bodyPr/>
          <a:lstStyle/>
          <a:p>
            <a:r>
              <a:rPr lang="en-US" dirty="0" smtClean="0"/>
              <a:t>LEGAL BARRIERS TO THE DEVELOPMENT OF ISLAMIC BANKING: DO THEY REALLY EXIST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4394" y="5093570"/>
            <a:ext cx="7766936" cy="10968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Lidia </a:t>
            </a:r>
            <a:r>
              <a:rPr lang="en-US" dirty="0" err="1"/>
              <a:t>Mikheeva</a:t>
            </a:r>
            <a:endParaRPr lang="en-US" dirty="0"/>
          </a:p>
          <a:p>
            <a:r>
              <a:rPr lang="en-US" dirty="0" smtClean="0"/>
              <a:t>Russia</a:t>
            </a:r>
            <a:endParaRPr lang="ru-RU" dirty="0" smtClean="0"/>
          </a:p>
          <a:p>
            <a:r>
              <a:rPr lang="en-US" dirty="0"/>
              <a:t>Head of the Russian Private Law Research Center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6221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PHENOMENON OF ISLAMIC FINANCE IS PRESENT IN AN INCREASING NUMBER OF LEGAL SYSTEMS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 smtClean="0"/>
              <a:t>Egypt, Malaysia, Bahrain</a:t>
            </a:r>
            <a:r>
              <a:rPr lang="en-US" sz="2800" dirty="0"/>
              <a:t>, Qatar, the </a:t>
            </a:r>
            <a:r>
              <a:rPr lang="en-US" sz="2800" dirty="0" smtClean="0"/>
              <a:t>UAE</a:t>
            </a:r>
            <a:r>
              <a:rPr lang="ru-RU" sz="2800" dirty="0" smtClean="0"/>
              <a:t> </a:t>
            </a:r>
            <a:r>
              <a:rPr lang="en-US" sz="2800" dirty="0" smtClean="0"/>
              <a:t>and </a:t>
            </a:r>
            <a:r>
              <a:rPr lang="en-US" sz="2800" dirty="0"/>
              <a:t>other </a:t>
            </a:r>
            <a:r>
              <a:rPr lang="en-US" sz="2800" dirty="0" smtClean="0"/>
              <a:t>countries</a:t>
            </a:r>
            <a:r>
              <a:rPr lang="en-US" sz="2800" dirty="0"/>
              <a:t> of the so-called Eastern </a:t>
            </a:r>
            <a:r>
              <a:rPr lang="en-US" sz="2800" dirty="0" smtClean="0"/>
              <a:t>world</a:t>
            </a:r>
            <a:r>
              <a:rPr lang="ru-RU" sz="2800" dirty="0" smtClean="0"/>
              <a:t>.</a:t>
            </a:r>
            <a:r>
              <a:rPr lang="en-US" sz="2800" dirty="0" smtClean="0"/>
              <a:t> </a:t>
            </a:r>
            <a:endParaRPr lang="ru-RU" sz="2800" dirty="0"/>
          </a:p>
          <a:p>
            <a:r>
              <a:rPr lang="en-US" sz="2800" dirty="0"/>
              <a:t>United Kingdom, </a:t>
            </a:r>
            <a:r>
              <a:rPr lang="en-US" sz="2800" dirty="0" smtClean="0"/>
              <a:t>Switzerland</a:t>
            </a:r>
            <a:r>
              <a:rPr lang="ru-RU" sz="2800" dirty="0" smtClean="0"/>
              <a:t>, </a:t>
            </a:r>
            <a:r>
              <a:rPr lang="en-US" sz="2800" dirty="0" smtClean="0"/>
              <a:t>Germany</a:t>
            </a:r>
            <a:r>
              <a:rPr lang="ru-RU" sz="2800" dirty="0" smtClean="0"/>
              <a:t>.</a:t>
            </a:r>
          </a:p>
          <a:p>
            <a:r>
              <a:rPr lang="en-US" sz="2800" dirty="0" smtClean="0"/>
              <a:t>Kyrgyzstan</a:t>
            </a:r>
            <a:r>
              <a:rPr lang="ru-RU" sz="2800" dirty="0" smtClean="0"/>
              <a:t> (</a:t>
            </a:r>
            <a:r>
              <a:rPr lang="en-US" sz="2800" dirty="0" smtClean="0"/>
              <a:t>In </a:t>
            </a:r>
            <a:r>
              <a:rPr lang="en-US" sz="2800" dirty="0"/>
              <a:t>2017, a new Chapter 34.1 </a:t>
            </a:r>
            <a:r>
              <a:rPr lang="en-US" sz="2800" dirty="0" smtClean="0"/>
              <a:t>was </a:t>
            </a:r>
            <a:r>
              <a:rPr lang="en-US" sz="2800" dirty="0"/>
              <a:t>introduced into the Civil </a:t>
            </a:r>
            <a:r>
              <a:rPr lang="en-US" sz="2800" dirty="0" smtClean="0"/>
              <a:t>Code</a:t>
            </a:r>
            <a:r>
              <a:rPr lang="ru-RU" sz="2800" dirty="0" smtClean="0"/>
              <a:t>).</a:t>
            </a:r>
            <a:endParaRPr lang="en-US" sz="2800" dirty="0"/>
          </a:p>
          <a:p>
            <a:r>
              <a:rPr lang="en-US" sz="2800" dirty="0"/>
              <a:t>In August 2023, Russia adopted Federal Law No. 417 about </a:t>
            </a:r>
            <a:r>
              <a:rPr lang="en-US" sz="2800" b="1" dirty="0"/>
              <a:t>the experiment for the implementation of partner financing </a:t>
            </a:r>
            <a:r>
              <a:rPr lang="en-US" sz="2800" b="1" dirty="0" smtClean="0"/>
              <a:t>activities</a:t>
            </a:r>
            <a:r>
              <a:rPr lang="en-US" sz="2800" dirty="0" smtClean="0"/>
              <a:t>.</a:t>
            </a:r>
            <a:r>
              <a:rPr lang="ru-RU" sz="2800" dirty="0"/>
              <a:t> </a:t>
            </a:r>
            <a:r>
              <a:rPr lang="en-US" sz="2800" dirty="0" smtClean="0"/>
              <a:t>The </a:t>
            </a:r>
            <a:r>
              <a:rPr lang="en-US" sz="2800" dirty="0"/>
              <a:t>experiment should take place from September 2023 to September 2025 in the regions of Bashkortostan, </a:t>
            </a:r>
            <a:r>
              <a:rPr lang="en-US" sz="2800" dirty="0" err="1"/>
              <a:t>Tatarstan</a:t>
            </a:r>
            <a:r>
              <a:rPr lang="en-US" sz="2800" dirty="0"/>
              <a:t>, Chechnya and </a:t>
            </a:r>
            <a:r>
              <a:rPr lang="en-US" sz="2800" dirty="0" smtClean="0"/>
              <a:t>Dagestan.</a:t>
            </a:r>
            <a:r>
              <a:rPr lang="ru-RU" sz="2800" dirty="0"/>
              <a:t> </a:t>
            </a:r>
            <a:r>
              <a:rPr lang="en-US" sz="2800" dirty="0" smtClean="0"/>
              <a:t>At </a:t>
            </a:r>
            <a:r>
              <a:rPr lang="en-US" sz="2800" dirty="0"/>
              <a:t>the same time, </a:t>
            </a:r>
            <a:r>
              <a:rPr lang="en-US" sz="2800" b="1" dirty="0"/>
              <a:t>Russia has a very substantial Civil Code</a:t>
            </a:r>
            <a:r>
              <a:rPr lang="en-US" sz="2800" dirty="0"/>
              <a:t> containing several dozen types of contracts.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8566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adaptation of Islamic banking models to the models familiar to Western lawyers is based on </a:t>
            </a:r>
            <a:r>
              <a:rPr lang="en-US" b="1" dirty="0"/>
              <a:t>freedom of contract</a:t>
            </a:r>
            <a:r>
              <a:rPr lang="en-US" dirty="0"/>
              <a:t>, a principle that allows inventively designing various contractual </a:t>
            </a:r>
            <a:r>
              <a:rPr lang="en-US" dirty="0" smtClean="0"/>
              <a:t>terms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117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SIMILARITY OF CONTRACTUAL STRUCTURES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0045" y="2449114"/>
            <a:ext cx="4185623" cy="576262"/>
          </a:xfrm>
        </p:spPr>
        <p:txBody>
          <a:bodyPr/>
          <a:lstStyle/>
          <a:p>
            <a:r>
              <a:rPr lang="en-US" dirty="0"/>
              <a:t>Legal systems based on Western models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75745" y="3813048"/>
            <a:ext cx="4185623" cy="2228314"/>
          </a:xfrm>
        </p:spPr>
        <p:txBody>
          <a:bodyPr>
            <a:normAutofit/>
          </a:bodyPr>
          <a:lstStyle/>
          <a:p>
            <a:r>
              <a:rPr lang="en-US" sz="2200" dirty="0"/>
              <a:t>a partnership </a:t>
            </a:r>
            <a:r>
              <a:rPr lang="en-US" sz="2200" dirty="0" smtClean="0"/>
              <a:t>agreement (</a:t>
            </a:r>
            <a:r>
              <a:rPr lang="en-US" sz="2200" dirty="0"/>
              <a:t>“</a:t>
            </a:r>
            <a:r>
              <a:rPr lang="en-US" sz="2200" dirty="0" err="1" smtClean="0"/>
              <a:t>Gemeinschaft</a:t>
            </a:r>
            <a:r>
              <a:rPr lang="en-US" sz="2200" dirty="0" smtClean="0"/>
              <a:t>”)</a:t>
            </a:r>
            <a:endParaRPr lang="ru-RU" sz="2200" dirty="0" smtClean="0"/>
          </a:p>
          <a:p>
            <a:endParaRPr lang="en-US" sz="2200" dirty="0" smtClean="0"/>
          </a:p>
          <a:p>
            <a:r>
              <a:rPr lang="en-US" sz="2200" dirty="0"/>
              <a:t>a leasing </a:t>
            </a:r>
            <a:r>
              <a:rPr lang="en-US" sz="2200" dirty="0" smtClean="0"/>
              <a:t>agreement</a:t>
            </a:r>
            <a:endParaRPr lang="ru-RU" sz="22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Islamic </a:t>
            </a:r>
            <a:r>
              <a:rPr lang="en-US" dirty="0"/>
              <a:t>banking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88384" y="3813048"/>
            <a:ext cx="4185617" cy="2228314"/>
          </a:xfrm>
        </p:spPr>
        <p:txBody>
          <a:bodyPr>
            <a:normAutofit lnSpcReduction="10000"/>
          </a:bodyPr>
          <a:lstStyle/>
          <a:p>
            <a:r>
              <a:rPr lang="en-US" sz="2200" dirty="0"/>
              <a:t>relationships such as «</a:t>
            </a:r>
            <a:r>
              <a:rPr lang="en-US" sz="2200" dirty="0" err="1"/>
              <a:t>mudarabah</a:t>
            </a:r>
            <a:r>
              <a:rPr lang="en-US" sz="2200" dirty="0"/>
              <a:t>» or «</a:t>
            </a:r>
            <a:r>
              <a:rPr lang="en-US" sz="2200" dirty="0" err="1"/>
              <a:t>musharakah</a:t>
            </a:r>
            <a:r>
              <a:rPr lang="en-US" sz="2200" dirty="0" smtClean="0"/>
              <a:t>»</a:t>
            </a:r>
          </a:p>
          <a:p>
            <a:r>
              <a:rPr lang="en-US" sz="2200" dirty="0"/>
              <a:t>relationships as </a:t>
            </a:r>
            <a:r>
              <a:rPr lang="ru-RU" sz="2200" dirty="0" smtClean="0"/>
              <a:t>«</a:t>
            </a:r>
            <a:r>
              <a:rPr lang="en-US" sz="2200" dirty="0" err="1" smtClean="0"/>
              <a:t>murabahah</a:t>
            </a:r>
            <a:r>
              <a:rPr lang="ru-RU" sz="2200" dirty="0" smtClean="0"/>
              <a:t>»</a:t>
            </a:r>
            <a:r>
              <a:rPr lang="en-US" sz="2200" dirty="0" smtClean="0"/>
              <a:t>, </a:t>
            </a:r>
            <a:r>
              <a:rPr lang="ru-RU" sz="2200" dirty="0" smtClean="0"/>
              <a:t>«</a:t>
            </a:r>
            <a:r>
              <a:rPr lang="en-US" sz="2200" dirty="0" err="1" smtClean="0"/>
              <a:t>Ijarah</a:t>
            </a:r>
            <a:r>
              <a:rPr lang="ru-RU" sz="2200" dirty="0" smtClean="0"/>
              <a:t>»</a:t>
            </a:r>
            <a:r>
              <a:rPr lang="en-US" sz="2200" dirty="0" smtClean="0"/>
              <a:t> </a:t>
            </a:r>
            <a:r>
              <a:rPr lang="en-US" sz="2200" dirty="0"/>
              <a:t>or </a:t>
            </a:r>
            <a:r>
              <a:rPr lang="ru-RU" sz="2200" dirty="0" smtClean="0"/>
              <a:t>«</a:t>
            </a:r>
            <a:r>
              <a:rPr lang="en-US" sz="2200" dirty="0" err="1" smtClean="0"/>
              <a:t>musawamah</a:t>
            </a:r>
            <a:r>
              <a:rPr lang="ru-RU" sz="2200" dirty="0" smtClean="0"/>
              <a:t>»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18782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ADDITIONAL FEATURES OF BUILDING ISLAMIC BANKING STRUCTURES</a:t>
            </a:r>
            <a:r>
              <a:rPr lang="ru-RU" dirty="0" smtClean="0"/>
              <a:t> </a:t>
            </a:r>
            <a:r>
              <a:rPr lang="en-US" dirty="0" smtClean="0"/>
              <a:t>(RUSSIAN LAW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Provisions on </a:t>
            </a:r>
            <a:r>
              <a:rPr lang="en-US" sz="2200" dirty="0"/>
              <a:t>prepayment of </a:t>
            </a:r>
            <a:r>
              <a:rPr lang="en-US" sz="2200" dirty="0" smtClean="0"/>
              <a:t>goods</a:t>
            </a:r>
            <a:r>
              <a:rPr lang="ru-RU" sz="2200" dirty="0" smtClean="0"/>
              <a:t> (</a:t>
            </a:r>
            <a:r>
              <a:rPr lang="en-US" sz="2200" dirty="0" smtClean="0"/>
              <a:t>article 487 </a:t>
            </a:r>
            <a:r>
              <a:rPr lang="en-US" sz="2200" dirty="0"/>
              <a:t>of the Russian Civil </a:t>
            </a:r>
            <a:r>
              <a:rPr lang="en-US" sz="2200" dirty="0" smtClean="0"/>
              <a:t>Code</a:t>
            </a:r>
            <a:r>
              <a:rPr lang="ru-RU" sz="2200" dirty="0" smtClean="0"/>
              <a:t>)</a:t>
            </a:r>
            <a:endParaRPr lang="ru-RU" sz="2200" dirty="0"/>
          </a:p>
          <a:p>
            <a:r>
              <a:rPr lang="en-US" sz="2200" dirty="0" smtClean="0"/>
              <a:t>Provisions on </a:t>
            </a:r>
            <a:r>
              <a:rPr lang="en-US" sz="2200" dirty="0"/>
              <a:t>payment for purchased goods with deferred payment or in </a:t>
            </a:r>
            <a:r>
              <a:rPr lang="en-US" sz="2200" dirty="0" smtClean="0"/>
              <a:t>installments</a:t>
            </a:r>
            <a:r>
              <a:rPr lang="ru-RU" sz="2200" dirty="0" smtClean="0"/>
              <a:t> (</a:t>
            </a:r>
            <a:r>
              <a:rPr lang="en-US" sz="2200" dirty="0"/>
              <a:t>articles </a:t>
            </a:r>
            <a:r>
              <a:rPr lang="en-US" sz="2200" dirty="0" smtClean="0"/>
              <a:t>488 </a:t>
            </a:r>
            <a:r>
              <a:rPr lang="en-US" sz="2200" dirty="0"/>
              <a:t>and 489 of the Russian Civil </a:t>
            </a:r>
            <a:r>
              <a:rPr lang="en-US" sz="2200" dirty="0" smtClean="0"/>
              <a:t>Code</a:t>
            </a:r>
            <a:r>
              <a:rPr lang="ru-RU" sz="2200" dirty="0" smtClean="0"/>
              <a:t>)</a:t>
            </a:r>
          </a:p>
          <a:p>
            <a:r>
              <a:rPr lang="en-US" sz="2200" dirty="0"/>
              <a:t>Personal Foundation (paragraph 1.1 of paragraph 7 of Chapter 4 of the </a:t>
            </a:r>
            <a:r>
              <a:rPr lang="en-US" sz="2200" dirty="0" smtClean="0"/>
              <a:t>Russian Civil Code), </a:t>
            </a:r>
            <a:r>
              <a:rPr lang="en-US" sz="2200" dirty="0"/>
              <a:t>as a „</a:t>
            </a:r>
            <a:r>
              <a:rPr lang="en-US" sz="2200" dirty="0" err="1"/>
              <a:t>Stiftung</a:t>
            </a:r>
            <a:r>
              <a:rPr lang="en-US" sz="2200" dirty="0"/>
              <a:t>“ </a:t>
            </a:r>
            <a:endParaRPr lang="ru-RU" sz="2200" dirty="0"/>
          </a:p>
          <a:p>
            <a:r>
              <a:rPr lang="en-US" sz="2200" dirty="0"/>
              <a:t>A mutual investment fund, including a closed-end mutual investment fund (Federal Law No. 156-</a:t>
            </a:r>
            <a:r>
              <a:rPr lang="en-US" sz="2200" dirty="0" err="1"/>
              <a:t>FZ</a:t>
            </a:r>
            <a:r>
              <a:rPr lang="en-US" sz="2200" dirty="0"/>
              <a:t> dated 11/29/2001 "On Investment Funds</a:t>
            </a:r>
            <a:r>
              <a:rPr lang="en-US" sz="2200" dirty="0" smtClean="0"/>
              <a:t>")</a:t>
            </a:r>
            <a:endParaRPr lang="ru-RU" sz="2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5766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9967" y="1498603"/>
            <a:ext cx="3854528" cy="12784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There are </a:t>
            </a:r>
            <a:r>
              <a:rPr lang="en-US" dirty="0"/>
              <a:t>no significant contradictions between Islamic approaches and the basics of Western private law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2781" y="1316736"/>
            <a:ext cx="4513541" cy="488007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	</a:t>
            </a:r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characteristic features of Islamic finance include:</a:t>
            </a:r>
            <a:endParaRPr lang="ru-RU" dirty="0"/>
          </a:p>
          <a:p>
            <a:r>
              <a:rPr lang="en-US" dirty="0"/>
              <a:t>1) prohibition of interest,</a:t>
            </a:r>
            <a:endParaRPr lang="ru-RU" dirty="0"/>
          </a:p>
          <a:p>
            <a:r>
              <a:rPr lang="en-US" dirty="0"/>
              <a:t>2) prohibition of speculative actions (inadmissibility of using someone else's unfavorable position or inadmissibility of financing excessive risk, stimulating uncertainty and possible fraud),</a:t>
            </a:r>
            <a:endParaRPr lang="ru-RU" dirty="0"/>
          </a:p>
          <a:p>
            <a:r>
              <a:rPr lang="en-US" dirty="0"/>
              <a:t>3) The inadmissibility of financing ethically prohibited activities (alcohol production, gambling, etc.).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89967" y="3264408"/>
            <a:ext cx="3854528" cy="2334854"/>
          </a:xfrm>
        </p:spPr>
        <p:txBody>
          <a:bodyPr>
            <a:noAutofit/>
          </a:bodyPr>
          <a:lstStyle/>
          <a:p>
            <a:r>
              <a:rPr lang="en-US" sz="1800" dirty="0"/>
              <a:t>Both there and here, legal systems encourage market participants </a:t>
            </a:r>
            <a:r>
              <a:rPr lang="en-US" sz="1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to behave in a good-faith, honest, helpful, polite and ethical manner</a:t>
            </a:r>
            <a:r>
              <a:rPr lang="en-US" sz="1800" dirty="0" smtClean="0"/>
              <a:t>.</a:t>
            </a:r>
            <a:endParaRPr lang="ru-RU" sz="1800" dirty="0" smtClean="0"/>
          </a:p>
          <a:p>
            <a:r>
              <a:rPr lang="en-US" sz="1800" dirty="0" smtClean="0"/>
              <a:t>It should </a:t>
            </a:r>
            <a:r>
              <a:rPr lang="en-US" sz="1800" dirty="0"/>
              <a:t>be kept in mind that, while denying interest (</a:t>
            </a:r>
            <a:r>
              <a:rPr lang="en-US" sz="1800" dirty="0" err="1"/>
              <a:t>Ribaa</a:t>
            </a:r>
            <a:r>
              <a:rPr lang="en-US" sz="1800" dirty="0"/>
              <a:t>), Islamic banking nevertheless assumes </a:t>
            </a:r>
            <a:r>
              <a:rPr lang="en-US" sz="1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the possibility of making a profit</a:t>
            </a:r>
            <a:r>
              <a:rPr lang="en-US" sz="1800" dirty="0"/>
              <a:t>.</a:t>
            </a:r>
            <a:endParaRPr lang="ru-RU" sz="1800" dirty="0"/>
          </a:p>
        </p:txBody>
      </p:sp>
      <p:sp>
        <p:nvSpPr>
          <p:cNvPr id="5" name="Стрелка вниз 4"/>
          <p:cNvSpPr/>
          <p:nvPr/>
        </p:nvSpPr>
        <p:spPr>
          <a:xfrm>
            <a:off x="6766560" y="2788920"/>
            <a:ext cx="292607" cy="3749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7015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COULD BE THE FUNDAMENTAL DIFFERENCES BETWEEN ISLAMIC BANKING AND THE RULES THAT EXIST IN WESTERN LEGAL SYSTEMS?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679192"/>
            <a:ext cx="8596668" cy="336217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Sharia </a:t>
            </a:r>
            <a:r>
              <a:rPr lang="en-US" dirty="0"/>
              <a:t>board approves financial documents for compliance with the principles of Sharia and distributes profits received in violation of the principles of Sharia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smtClean="0"/>
              <a:t>The Sharia </a:t>
            </a:r>
            <a:r>
              <a:rPr lang="en-US" dirty="0"/>
              <a:t>board could hypothetically replace the State court in dealing with disputes arising from Islamic financing contracts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THE OPPOSITION OF SECULAR JURISDICTION TO RELIGIOUS JURISDICTION, OR AT LEAST THE ADDITION OF SECULAR JURISDICTION TO RELIGIOUS JURISDICTION, IS THE ONLY REALLY ESSENTIAL DIFFERENCE BETWEEN THESE SYSTEMS.</a:t>
            </a:r>
            <a:endParaRPr lang="ru-RU" sz="22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0945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37587" y="805560"/>
            <a:ext cx="3854528" cy="1278466"/>
          </a:xfrm>
        </p:spPr>
        <p:txBody>
          <a:bodyPr>
            <a:normAutofit/>
          </a:bodyPr>
          <a:lstStyle/>
          <a:p>
            <a:r>
              <a:rPr lang="en-US" sz="4800" dirty="0"/>
              <a:t>THANK YOU!</a:t>
            </a:r>
            <a:endParaRPr lang="ru-RU" sz="4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6" y="144587"/>
            <a:ext cx="4513262" cy="4513262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837587" y="2258375"/>
            <a:ext cx="3854528" cy="2584449"/>
          </a:xfrm>
        </p:spPr>
        <p:txBody>
          <a:bodyPr>
            <a:noAutofit/>
          </a:bodyPr>
          <a:lstStyle/>
          <a:p>
            <a:r>
              <a:rPr lang="en-US" sz="2200" dirty="0"/>
              <a:t>Lidia </a:t>
            </a:r>
            <a:r>
              <a:rPr lang="en-US" sz="2200" dirty="0" err="1"/>
              <a:t>Mikheeva</a:t>
            </a:r>
            <a:endParaRPr lang="en-US" sz="2200" dirty="0"/>
          </a:p>
          <a:p>
            <a:r>
              <a:rPr lang="en-US" sz="2200" dirty="0"/>
              <a:t>Doctor of Law, PhD in Law, Professor, Honorary Lawyer of the Russian </a:t>
            </a:r>
            <a:r>
              <a:rPr lang="en-US" sz="2200" dirty="0" smtClean="0"/>
              <a:t>Federation</a:t>
            </a:r>
            <a:endParaRPr lang="ru-RU" sz="2200" dirty="0" smtClean="0"/>
          </a:p>
          <a:p>
            <a:r>
              <a:rPr lang="en-US" sz="2200" dirty="0"/>
              <a:t>Head of the Russian Private Law Research Center</a:t>
            </a:r>
            <a:endParaRPr lang="en-US" sz="2200" dirty="0"/>
          </a:p>
          <a:p>
            <a:endParaRPr lang="en-US" sz="2200" dirty="0"/>
          </a:p>
          <a:p>
            <a:r>
              <a:rPr lang="en-US" sz="2200" dirty="0">
                <a:hlinkClick r:id="rId3"/>
              </a:rPr>
              <a:t>www.privlaw.ru</a:t>
            </a:r>
            <a:endParaRPr lang="en-US" sz="2200" dirty="0"/>
          </a:p>
          <a:p>
            <a:r>
              <a:rPr lang="en-US" sz="2200" dirty="0"/>
              <a:t>mikheeva@privlaw.ru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812239697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1131</TotalTime>
  <Words>502</Words>
  <Application>Microsoft Office PowerPoint</Application>
  <PresentationFormat>Широкоэкранный</PresentationFormat>
  <Paragraphs>43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Грань</vt:lpstr>
      <vt:lpstr>LEGAL BARRIERS TO THE DEVELOPMENT OF ISLAMIC BANKING: DO THEY REALLY EXIST?</vt:lpstr>
      <vt:lpstr>THE PHENOMENON OF ISLAMIC FINANCE IS PRESENT IN AN INCREASING NUMBER OF LEGAL SYSTEMS</vt:lpstr>
      <vt:lpstr>The adaptation of Islamic banking models to the models familiar to Western lawyers is based on freedom of contract, a principle that allows inventively designing various contractual terms</vt:lpstr>
      <vt:lpstr>SIMILARITY OF CONTRACTUAL STRUCTURES</vt:lpstr>
      <vt:lpstr>ADDITIONAL FEATURES OF BUILDING ISLAMIC BANKING STRUCTURES (RUSSIAN LAW)</vt:lpstr>
      <vt:lpstr>There are no significant contradictions between Islamic approaches and the basics of Western private law</vt:lpstr>
      <vt:lpstr>WHAT COULD BE THE FUNDAMENTAL DIFFERENCES BETWEEN ISLAMIC BANKING AND THE RULES THAT EXIST IN WESTERN LEGAL SYSTEMS?</vt:lpstr>
      <vt:lpstr>THANK YOU!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BARRIERS TO THE DEVELOPMENT OF ISLAMIC BANKING: DO THEY REALLY EXIST?</dc:title>
  <dc:creator>User</dc:creator>
  <cp:lastModifiedBy>User</cp:lastModifiedBy>
  <cp:revision>8</cp:revision>
  <dcterms:created xsi:type="dcterms:W3CDTF">2023-12-06T18:24:01Z</dcterms:created>
  <dcterms:modified xsi:type="dcterms:W3CDTF">2023-12-07T13:15:02Z</dcterms:modified>
</cp:coreProperties>
</file>